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9" r:id="rId3"/>
    <p:sldId id="260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80" r:id="rId12"/>
    <p:sldId id="276" r:id="rId13"/>
    <p:sldId id="277" r:id="rId14"/>
    <p:sldId id="278" r:id="rId15"/>
    <p:sldId id="282" r:id="rId16"/>
    <p:sldId id="283" r:id="rId17"/>
    <p:sldId id="284" r:id="rId18"/>
    <p:sldId id="285" r:id="rId19"/>
  </p:sldIdLst>
  <p:sldSz cx="12192000" cy="6858000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KoPubWorld돋움체 Bold" panose="00000800000000000000" pitchFamily="2" charset="-127"/>
      <p:bold r:id="rId22"/>
    </p:embeddedFont>
    <p:embeddedFont>
      <p:font typeface="KoPubWorld돋움체 Medium" panose="00000600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094"/>
    <a:srgbClr val="EEF4ED"/>
    <a:srgbClr val="ACC0D4"/>
    <a:srgbClr val="4472C4"/>
    <a:srgbClr val="195297"/>
    <a:srgbClr val="134074"/>
    <a:srgbClr val="0B2545"/>
    <a:srgbClr val="8DA9C4"/>
    <a:srgbClr val="7F7F7F"/>
    <a:srgbClr val="B3C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164" autoAdjust="0"/>
  </p:normalViewPr>
  <p:slideViewPr>
    <p:cSldViewPr snapToGrid="0" showGuides="1">
      <p:cViewPr varScale="1">
        <p:scale>
          <a:sx n="103" d="100"/>
          <a:sy n="103" d="100"/>
        </p:scale>
        <p:origin x="85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29D41-609A-4618-9D0B-08CFFA46FFE6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A9822-C0FB-475F-BCD9-EC833440BB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880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웹서버 부분에서는 </a:t>
            </a:r>
            <a:r>
              <a:rPr lang="en-US" altLang="ko-KR" dirty="0"/>
              <a:t>HTML, CSS, JavaScript </a:t>
            </a:r>
            <a:r>
              <a:rPr lang="ko-KR" altLang="en-US" dirty="0"/>
              <a:t>언어를 사용하여 구현하였고</a:t>
            </a:r>
            <a:r>
              <a:rPr lang="en-US" altLang="ko-KR" dirty="0"/>
              <a:t>, DB </a:t>
            </a:r>
            <a:r>
              <a:rPr lang="ko-KR" altLang="en-US" dirty="0"/>
              <a:t>부분에서는 간단하게 로그인 정보를 저장할 수 있도록 </a:t>
            </a:r>
            <a:r>
              <a:rPr lang="en-US" altLang="ko-KR" dirty="0"/>
              <a:t>SQLite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AI </a:t>
            </a:r>
            <a:r>
              <a:rPr lang="ko-KR" altLang="en-US" dirty="0"/>
              <a:t>모델의 구동은 파이썬 언어를 이용하였으며</a:t>
            </a:r>
            <a:r>
              <a:rPr lang="en-US" altLang="ko-KR" dirty="0"/>
              <a:t>, </a:t>
            </a:r>
            <a:r>
              <a:rPr lang="ko-KR" altLang="en-US" dirty="0"/>
              <a:t>모든 데이터는 </a:t>
            </a:r>
            <a:r>
              <a:rPr lang="en-US" altLang="ko-KR" dirty="0"/>
              <a:t>Flask</a:t>
            </a:r>
            <a:r>
              <a:rPr lang="ko-KR" altLang="en-US" dirty="0"/>
              <a:t>를 통해 이동될 수 있도록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A9822-C0FB-475F-BCD9-EC833440BB6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32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사람의 청각 기관은 저음에서 주파수 변화에 민감하고</a:t>
            </a:r>
            <a:r>
              <a:rPr lang="en-US" altLang="ko-KR" dirty="0"/>
              <a:t>, </a:t>
            </a:r>
            <a:r>
              <a:rPr lang="ko-KR" altLang="en-US" dirty="0"/>
              <a:t>고음에서 주파수의 변화에 덜 민감하기 때문에 그 특징을 반영함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A9822-C0FB-475F-BCD9-EC833440BB6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38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8AB151-4A66-C983-A8D4-076588706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2390B8-FE2C-4B93-AEB6-E0254C6F1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425F0-D9AC-3F86-0DCE-4D2D621D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EEF7B-B94A-CFE8-1B1D-EEA72408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BD8E1-63D7-078E-38D5-31B974D3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317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AB004-72ED-B60A-DC32-D253D8DD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A6F359-B939-EEED-CD7A-EAE4FCD3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865A54-0F21-4DEE-8960-6A12D57F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391D32-3294-630D-FE17-8A1ACE72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114DA-B358-2BAE-7A1D-80E7A6EA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53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16B453-306C-5A8B-71FC-9AE241F7F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B44D58-EBC0-6225-5819-97F911809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0BA2A5-864C-E783-8CE3-AA51DD22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DABCF-7A3D-809C-92C1-724084ACC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9DF42-EF0C-46D5-F46F-B026A94F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776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65AFC-ED0F-19FD-7342-E9FC1AE36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70A8C5-2E1E-DCFC-6E91-60FE18A53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2945B-F1FA-6969-0398-7B3286D6D0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768677-6711-7A8D-21C1-91BB390C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E5E68-669A-1921-70E8-71D05D5C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057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DACF-CBD8-3FAC-E7AA-0C249E85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D4DAF4-06C0-C63A-F089-3F127B810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569164-EEF5-68B3-A935-FC0822755A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65EC3-D5EC-F1FA-A161-3887407C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96FA5A-FBBF-EEC6-0227-47AA7B00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02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31490-CEBC-7E83-F8CD-B87B28C8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82FA6-D498-B324-4A92-55CAE688C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24DD5-8EBD-CAAC-C8D1-345E22D4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1F0AB-CAFE-1FDC-1DAF-D052181D6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1A546-DCCD-C2B3-B251-B0CC4AD2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742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78556-B840-987E-0189-9383AA68C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90660-D60E-1143-27AF-A6F64C8AF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C2A57C-8E89-F384-5DC2-A3C26F134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7D997F-1030-F7B6-D852-721D6D54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A796A8-2EE1-226D-829A-8CE137142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769569-9524-98D8-9927-2FDC91D5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58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802DE-7975-FCE4-6411-C4120FC6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EDA1ED-2B78-6E0D-691D-81C91A982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F80C-6B1A-152B-4D27-17CF0099E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264755-58A3-4BE9-C6B8-8D3D87C1F6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E30F46-C08C-F713-A01E-BD406791BD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9F1CF8-309A-5043-0173-369B5BDD7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4A05C38-D28A-052C-6FAF-2F604F9EC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1CBDC-B257-5AFD-7B15-6857C3F0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17582-4235-FF4F-BFEB-45AE03DB6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44B7BD-2FA8-465F-9F17-FF074665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D04EB8-01C2-A6F5-F76D-4A73844F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851505-37AF-0C21-E2C6-B2010FD0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891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2B7E59-D726-A800-96CB-A4BE92E1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A78155-93D6-590F-4935-6AF97360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6BBB77-C87A-15B0-0307-8C4133EB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10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86A95-5DFC-1B99-A808-D67ACA0C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63441-F7BA-3924-E914-06D70D514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785988-9B21-4956-6099-38807ECA4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3F3F8-BD56-D3CE-7EAB-444A5A65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8D2A92-7CCA-7FFE-0665-5309A493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AD947-C81A-282A-C441-231A35E2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4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227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4824F-921C-BA30-B8CB-1E97C2A45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5F7DF6-F4B8-3D34-E12E-CB17959AB9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40D5DA-CA84-0C22-9091-1C7F81C13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ADA537-D22C-CD09-70ED-1D06A596A0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3D3BC0-6E84-2D37-137C-E4B973457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F66056-DC01-37DC-94AF-0F11659E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490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BB20-8339-F0D7-5365-214066F6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57111-763B-61ED-772A-6330ECA08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26ED45-D054-C171-8AFD-9361B60D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7AA0E3-E689-0CEB-6CB6-CBF177B83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096C4-BEFD-F165-9461-B44807EA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76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070F8D-B8F4-F8D6-CD39-FD6BF50D0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BD0556-C44C-02E3-01C8-864AC846B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A5391-7ED4-33EB-B7EA-DEF27983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4A312-B9A9-4C2E-9888-0320C63B5F8F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3191A7-15A4-4E5D-8493-DA8F81443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C6FF0-0C6C-1C8A-2756-C1D82D120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51E3A6-0290-41DD-B70E-EBB879FBD9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0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04183-5759-859B-E978-969E9D51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FC8B7A-D17F-FFB9-895A-42C13BE4D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4A34B-8DED-93F1-D832-05BA6BA6D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FDFB7-7260-B052-0012-F8640D70A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4C3C2C-1040-E859-87EA-0787F764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23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3D77F-CD69-4A61-F017-B25CB02B7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73D456-1374-419E-D421-11B72E778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BF295E-E358-D37D-0690-DA77B430A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C156D2-62BA-9921-14DF-20F8C58A2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7E3271-B73A-4A99-F135-D380424B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AD2265-E557-3334-A620-90CA2F770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93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43BD6-6CC4-1D8D-4728-400344E9B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991D75-6BCF-71AE-0D0E-8A42BAEF8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999BB9-5A28-7758-F863-C372731C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03F07B-C0B6-834C-6241-5DDBB59B1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22A455-84BC-07F9-C3B5-466451A74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D51406-C9DB-B2EA-E787-6B64B08CE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60995A-A2CA-DEAF-DD89-0C971AAD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089490-A760-C1AA-481D-098F725A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17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125F7-9300-6402-B6F4-83AA74514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BE3CE-95E3-D1E2-B43E-50D59314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F1941B-760B-2879-71F9-29269008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41AB51-D8CB-087E-DDD0-C2C3906B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01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F7F962-E8B0-CED3-0F5D-311D2D55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C0C99C-7E4C-6BC0-D73B-0BA23F0E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9A209D-A77F-21E8-29DF-0F91C93F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9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E65E1-BD83-29B6-CCBD-D0EFB53F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F4A8A5-6DF8-57EE-AD66-A9D943226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82A1B0-9464-4602-7528-4CA12D025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366647-5BAD-25D6-95A1-D86BE73C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2B7A4A-22F6-C8D6-75F8-B8A4BE7C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52C8EC-51FC-E38B-72DC-F8DF27172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94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474D4-AC3D-2CB8-E735-BA5DC158A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C2F58D-379E-46FC-828B-CF5A3AA9C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AC1E34-D33D-2D41-78F1-69D818E39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68714B-E6B8-F2C2-FCF3-091BBB2F4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68612A-938E-BFC9-EF75-2F539AF72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96E40F-F690-EE21-7B06-9269D9F6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89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77DA65-CCE7-E384-5F32-3E6EAA6A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F1738-25DE-4D3A-32B1-8A926683D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95179-D2B2-2704-632C-2E2029941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05853-E990-42D2-90BC-67D0ADE57B32}" type="datetimeFigureOut">
              <a:rPr lang="ko-KR" altLang="en-US" smtClean="0"/>
              <a:t>2023-01-13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CDF29-60C9-F41E-1ADF-43F72016E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12FF8F-8477-CEE9-52F1-DA16C684A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F3CBA-125B-4990-BC51-75860D307A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221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E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B8196E-4CFF-A580-4E64-3C2BE02CFA3C}"/>
              </a:ext>
            </a:extLst>
          </p:cNvPr>
          <p:cNvSpPr/>
          <p:nvPr userDrawn="1"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50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9B8A0CA-CB65-85F3-4050-B89CBCF21F51}"/>
              </a:ext>
            </a:extLst>
          </p:cNvPr>
          <p:cNvSpPr/>
          <p:nvPr/>
        </p:nvSpPr>
        <p:spPr>
          <a:xfrm>
            <a:off x="0" y="3858115"/>
            <a:ext cx="12192000" cy="2999885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FE851-CDEA-5E5D-958A-222D0944B01E}"/>
              </a:ext>
            </a:extLst>
          </p:cNvPr>
          <p:cNvSpPr txBox="1"/>
          <p:nvPr/>
        </p:nvSpPr>
        <p:spPr>
          <a:xfrm>
            <a:off x="4627855" y="1996067"/>
            <a:ext cx="70535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i="1" dirty="0">
                <a:solidFill>
                  <a:srgbClr val="8DA9C4">
                    <a:alpha val="23000"/>
                  </a:srgbClr>
                </a:solidFill>
                <a:latin typeface="Arial Black" panose="020B0A04020102020204" pitchFamily="34" charset="0"/>
              </a:rPr>
              <a:t>ITT+TTS</a:t>
            </a:r>
            <a:endParaRPr lang="ko-KR" altLang="en-US" sz="11500" i="1" dirty="0">
              <a:solidFill>
                <a:srgbClr val="8DA9C4">
                  <a:alpha val="23000"/>
                </a:srgbClr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4AEEE-6CAD-4EBA-99F0-4399A10AD410}"/>
              </a:ext>
            </a:extLst>
          </p:cNvPr>
          <p:cNvSpPr txBox="1"/>
          <p:nvPr/>
        </p:nvSpPr>
        <p:spPr>
          <a:xfrm>
            <a:off x="584200" y="4398860"/>
            <a:ext cx="437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기업연계 프로젝트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미스터마인드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1A8B8B-1CFA-5AB9-D72B-C572828ADCEC}"/>
              </a:ext>
            </a:extLst>
          </p:cNvPr>
          <p:cNvSpPr txBox="1"/>
          <p:nvPr/>
        </p:nvSpPr>
        <p:spPr>
          <a:xfrm>
            <a:off x="495300" y="4996017"/>
            <a:ext cx="5756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B3C5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 목소리 어때 </a:t>
            </a:r>
            <a:r>
              <a:rPr lang="en-US" altLang="ko-KR" sz="6600" dirty="0">
                <a:solidFill>
                  <a:srgbClr val="B3C5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882108-E71E-5144-6B0D-C174157DBB9E}"/>
              </a:ext>
            </a:extLst>
          </p:cNvPr>
          <p:cNvSpPr txBox="1"/>
          <p:nvPr/>
        </p:nvSpPr>
        <p:spPr>
          <a:xfrm>
            <a:off x="9057470" y="6324600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김웅재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김현조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김민혁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김현정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32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 기능 소개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305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(Text to Speech)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음성 데이터 생성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9566A-B88D-A975-1A12-9C83B768B663}"/>
              </a:ext>
            </a:extLst>
          </p:cNvPr>
          <p:cNvSpPr txBox="1"/>
          <p:nvPr/>
        </p:nvSpPr>
        <p:spPr>
          <a:xfrm>
            <a:off x="1058490" y="2735914"/>
            <a:ext cx="978731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직접 녹음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967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개인 목소리 음성 데이터 생성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68B4BB89-9CC3-E90D-2017-C31F3E812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" t="26852" r="38000" b="13042"/>
          <a:stretch/>
        </p:blipFill>
        <p:spPr bwMode="auto">
          <a:xfrm>
            <a:off x="7000606" y="3465513"/>
            <a:ext cx="4596125" cy="281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다리꼴 3">
            <a:extLst>
              <a:ext uri="{FF2B5EF4-FFF2-40B4-BE49-F238E27FC236}">
                <a16:creationId xmlns:a16="http://schemas.microsoft.com/office/drawing/2014/main" id="{D26FC850-6AFE-72C9-5AA0-FAB2A859E1AB}"/>
              </a:ext>
            </a:extLst>
          </p:cNvPr>
          <p:cNvSpPr/>
          <p:nvPr/>
        </p:nvSpPr>
        <p:spPr>
          <a:xfrm rot="16200000">
            <a:off x="4984819" y="4265148"/>
            <a:ext cx="2815421" cy="1216152"/>
          </a:xfrm>
          <a:prstGeom prst="trapezoid">
            <a:avLst>
              <a:gd name="adj" fmla="val 86612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8DA9C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0EBA69B4-33D8-8848-937E-98624BBC0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413" y="3392487"/>
            <a:ext cx="4877087" cy="308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21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6D0821-A13D-F028-3BDA-C8C49726686F}"/>
              </a:ext>
            </a:extLst>
          </p:cNvPr>
          <p:cNvSpPr/>
          <p:nvPr/>
        </p:nvSpPr>
        <p:spPr>
          <a:xfrm>
            <a:off x="8905125" y="3216400"/>
            <a:ext cx="2488712" cy="2464130"/>
          </a:xfrm>
          <a:prstGeom prst="rect">
            <a:avLst/>
          </a:prstGeom>
          <a:solidFill>
            <a:srgbClr val="EEF4ED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ED148C-8D97-B1AB-2032-40A89466C2DC}"/>
              </a:ext>
            </a:extLst>
          </p:cNvPr>
          <p:cNvSpPr txBox="1"/>
          <p:nvPr/>
        </p:nvSpPr>
        <p:spPr>
          <a:xfrm>
            <a:off x="9484876" y="2814286"/>
            <a:ext cx="1329210" cy="830997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34074"/>
                </a:solidFill>
                <a:latin typeface="Arial Black" panose="020B0A04020102020204" pitchFamily="34" charset="0"/>
              </a:rPr>
              <a:t>Output</a:t>
            </a:r>
          </a:p>
          <a:p>
            <a:pPr algn="ctr"/>
            <a:r>
              <a:rPr lang="en-US" altLang="ko-KR" sz="2400" dirty="0">
                <a:solidFill>
                  <a:srgbClr val="134074"/>
                </a:solidFill>
                <a:latin typeface="Arial Black" panose="020B0A04020102020204" pitchFamily="34" charset="0"/>
              </a:rPr>
              <a:t>Voice</a:t>
            </a:r>
            <a:endParaRPr lang="ko-KR" altLang="en-US" sz="2400" dirty="0">
              <a:solidFill>
                <a:srgbClr val="134074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EEE9CB98-BB8D-0691-BB23-373CF178E8A8}"/>
              </a:ext>
            </a:extLst>
          </p:cNvPr>
          <p:cNvSpPr/>
          <p:nvPr/>
        </p:nvSpPr>
        <p:spPr>
          <a:xfrm>
            <a:off x="6929657" y="3705638"/>
            <a:ext cx="2271674" cy="1319081"/>
          </a:xfrm>
          <a:prstGeom prst="homePlate">
            <a:avLst>
              <a:gd name="adj" fmla="val 29994"/>
            </a:avLst>
          </a:prstGeom>
          <a:solidFill>
            <a:srgbClr val="13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 기능 소개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305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(Text to Speech)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3765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Model Architecture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7F2CB4-76F1-B75B-B43B-68CAA4308A86}"/>
              </a:ext>
            </a:extLst>
          </p:cNvPr>
          <p:cNvSpPr/>
          <p:nvPr/>
        </p:nvSpPr>
        <p:spPr>
          <a:xfrm>
            <a:off x="4837054" y="3216400"/>
            <a:ext cx="2737583" cy="2464130"/>
          </a:xfrm>
          <a:prstGeom prst="rect">
            <a:avLst/>
          </a:prstGeom>
          <a:solidFill>
            <a:srgbClr val="EEF4ED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FDF13E-8B8E-DE2B-6CA6-50B3D7CCE11F}"/>
              </a:ext>
            </a:extLst>
          </p:cNvPr>
          <p:cNvSpPr txBox="1"/>
          <p:nvPr/>
        </p:nvSpPr>
        <p:spPr>
          <a:xfrm>
            <a:off x="5020392" y="2812802"/>
            <a:ext cx="2370905" cy="830997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34074"/>
                </a:solidFill>
                <a:latin typeface="Arial Black" panose="020B0A04020102020204" pitchFamily="34" charset="0"/>
              </a:rPr>
              <a:t>Mel-</a:t>
            </a:r>
          </a:p>
          <a:p>
            <a:pPr algn="ctr"/>
            <a:r>
              <a:rPr lang="en-US" altLang="ko-KR" sz="2400" dirty="0">
                <a:solidFill>
                  <a:srgbClr val="134074"/>
                </a:solidFill>
                <a:latin typeface="Arial Black" panose="020B0A04020102020204" pitchFamily="34" charset="0"/>
              </a:rPr>
              <a:t>Spectrogram</a:t>
            </a:r>
            <a:endParaRPr lang="ko-KR" altLang="en-US" sz="2400" dirty="0">
              <a:solidFill>
                <a:srgbClr val="134074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CB42DBD3-429B-E911-582A-48759642DCA3}"/>
              </a:ext>
            </a:extLst>
          </p:cNvPr>
          <p:cNvSpPr/>
          <p:nvPr/>
        </p:nvSpPr>
        <p:spPr>
          <a:xfrm>
            <a:off x="2833489" y="3705638"/>
            <a:ext cx="2271674" cy="1319081"/>
          </a:xfrm>
          <a:prstGeom prst="homePlate">
            <a:avLst>
              <a:gd name="adj" fmla="val 29994"/>
            </a:avLst>
          </a:prstGeom>
          <a:solidFill>
            <a:srgbClr val="134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204A9F-054F-2065-43FC-7FFEFAFB2388}"/>
              </a:ext>
            </a:extLst>
          </p:cNvPr>
          <p:cNvSpPr/>
          <p:nvPr/>
        </p:nvSpPr>
        <p:spPr>
          <a:xfrm>
            <a:off x="987583" y="3216400"/>
            <a:ext cx="2488712" cy="2464130"/>
          </a:xfrm>
          <a:prstGeom prst="rect">
            <a:avLst/>
          </a:prstGeom>
          <a:solidFill>
            <a:srgbClr val="EEF4ED"/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5D687-3DC6-7CC7-0F5F-E68CF6AD5A5D}"/>
              </a:ext>
            </a:extLst>
          </p:cNvPr>
          <p:cNvSpPr txBox="1"/>
          <p:nvPr/>
        </p:nvSpPr>
        <p:spPr>
          <a:xfrm>
            <a:off x="1703588" y="2814286"/>
            <a:ext cx="1056700" cy="830997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134074"/>
                </a:solidFill>
                <a:latin typeface="Arial Black" panose="020B0A04020102020204" pitchFamily="34" charset="0"/>
              </a:rPr>
              <a:t>Input</a:t>
            </a:r>
          </a:p>
          <a:p>
            <a:pPr algn="ctr"/>
            <a:r>
              <a:rPr lang="en-US" altLang="ko-KR" sz="2400" dirty="0">
                <a:solidFill>
                  <a:srgbClr val="134074"/>
                </a:solidFill>
                <a:latin typeface="Arial Black" panose="020B0A04020102020204" pitchFamily="34" charset="0"/>
              </a:rPr>
              <a:t>Text</a:t>
            </a:r>
            <a:endParaRPr lang="ko-KR" altLang="en-US" sz="2400" dirty="0">
              <a:solidFill>
                <a:srgbClr val="134074"/>
              </a:solidFill>
              <a:latin typeface="Arial Black" panose="020B0A04020102020204" pitchFamily="34" charset="0"/>
            </a:endParaRPr>
          </a:p>
        </p:txBody>
      </p:sp>
      <p:pic>
        <p:nvPicPr>
          <p:cNvPr id="24580" name="Picture 4" descr="Mel spectrogram - MATLAB melSpectrogram">
            <a:extLst>
              <a:ext uri="{FF2B5EF4-FFF2-40B4-BE49-F238E27FC236}">
                <a16:creationId xmlns:a16="http://schemas.microsoft.com/office/drawing/2014/main" id="{7F280B5E-5E9A-BF38-9C25-1471E5A43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5"/>
          <a:stretch/>
        </p:blipFill>
        <p:spPr bwMode="auto">
          <a:xfrm>
            <a:off x="5142577" y="3706415"/>
            <a:ext cx="2271674" cy="18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045BAF-6A7D-665A-D51C-E52A867B20CD}"/>
              </a:ext>
            </a:extLst>
          </p:cNvPr>
          <p:cNvSpPr txBox="1"/>
          <p:nvPr/>
        </p:nvSpPr>
        <p:spPr>
          <a:xfrm>
            <a:off x="3453383" y="4110298"/>
            <a:ext cx="1547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 Black" panose="020B0A04020102020204" pitchFamily="34" charset="0"/>
              </a:rPr>
              <a:t>glow-</a:t>
            </a:r>
            <a:r>
              <a:rPr lang="en-US" altLang="ko-KR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tts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62CE89-1DC4-33D0-4092-E5F2A7D33148}"/>
              </a:ext>
            </a:extLst>
          </p:cNvPr>
          <p:cNvSpPr txBox="1"/>
          <p:nvPr/>
        </p:nvSpPr>
        <p:spPr>
          <a:xfrm>
            <a:off x="7616264" y="4110298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Arial Black" panose="020B0A04020102020204" pitchFamily="34" charset="0"/>
              </a:rPr>
              <a:t>hifi-gan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A15505D-F255-D474-1CD7-31CD666804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0064" r="9111" b="20279"/>
          <a:stretch/>
        </p:blipFill>
        <p:spPr>
          <a:xfrm>
            <a:off x="9047415" y="3903239"/>
            <a:ext cx="2271674" cy="1357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7FCE5D0-4406-7D7B-FB26-B2E91A39D2DE}"/>
              </a:ext>
            </a:extLst>
          </p:cNvPr>
          <p:cNvSpPr txBox="1"/>
          <p:nvPr/>
        </p:nvSpPr>
        <p:spPr>
          <a:xfrm>
            <a:off x="1280515" y="3946781"/>
            <a:ext cx="197499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나는 인공지능을 좋아한다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013778-98D5-BCCB-C59F-E360B0A53393}"/>
              </a:ext>
            </a:extLst>
          </p:cNvPr>
          <p:cNvSpPr txBox="1"/>
          <p:nvPr/>
        </p:nvSpPr>
        <p:spPr>
          <a:xfrm>
            <a:off x="3450997" y="3217838"/>
            <a:ext cx="141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Task 1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A4E5CE-D89A-8DD1-9AA2-E0BEA35CE82D}"/>
              </a:ext>
            </a:extLst>
          </p:cNvPr>
          <p:cNvSpPr txBox="1"/>
          <p:nvPr/>
        </p:nvSpPr>
        <p:spPr>
          <a:xfrm>
            <a:off x="7552462" y="3225080"/>
            <a:ext cx="141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Task 2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F2589-4210-DB5B-9B27-A1EBEB384EB4}"/>
              </a:ext>
            </a:extLst>
          </p:cNvPr>
          <p:cNvSpPr txBox="1"/>
          <p:nvPr/>
        </p:nvSpPr>
        <p:spPr>
          <a:xfrm>
            <a:off x="987583" y="5851843"/>
            <a:ext cx="10188417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Mel-Spectrogram :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주파수를 분석하여 사람이 음을 인지하는 기준을 반영한 특징 추출 기법</a:t>
            </a:r>
          </a:p>
        </p:txBody>
      </p:sp>
    </p:spTree>
    <p:extLst>
      <p:ext uri="{BB962C8B-B14F-4D97-AF65-F5344CB8AC3E}">
        <p14:creationId xmlns:p14="http://schemas.microsoft.com/office/powerpoint/2010/main" val="338893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 기능 소개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305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(Text to Speech)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3062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 Task 1 ] g</a:t>
            </a:r>
            <a:r>
              <a:rPr lang="en-US" altLang="ko-KR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low-</a:t>
            </a:r>
            <a:r>
              <a:rPr lang="en-US" altLang="ko-KR" sz="2400" b="0" dirty="0" err="1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585C-8DED-855E-E70A-F7F3574785FA}"/>
              </a:ext>
            </a:extLst>
          </p:cNvPr>
          <p:cNvSpPr txBox="1"/>
          <p:nvPr/>
        </p:nvSpPr>
        <p:spPr>
          <a:xfrm>
            <a:off x="1058490" y="2735914"/>
            <a:ext cx="978731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텍스트로부터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Mel-Spectrogram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생성해주는 모델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Tacotron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2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비교했을 때 비슷한 품질의 음성을 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15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더 빠르게 생성하여 선택하게 됨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49,000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 학습 진행했으며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 정도 소요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D73A3DE-28F6-0A8B-4DB8-2BEC7D25A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0" r="440"/>
          <a:stretch/>
        </p:blipFill>
        <p:spPr bwMode="auto">
          <a:xfrm>
            <a:off x="1706057" y="4224290"/>
            <a:ext cx="2386833" cy="2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5173A904-3AE9-86B4-7606-6968B994E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3" b="9116"/>
          <a:stretch/>
        </p:blipFill>
        <p:spPr bwMode="auto">
          <a:xfrm>
            <a:off x="8464935" y="4188532"/>
            <a:ext cx="2221489" cy="205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F9BA6BB3-A28E-BCB0-8718-B828523F2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6" b="7918"/>
          <a:stretch/>
        </p:blipFill>
        <p:spPr bwMode="auto">
          <a:xfrm>
            <a:off x="5130108" y="4188532"/>
            <a:ext cx="2303175" cy="205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82ACC-AD2C-78C9-0943-48E2AE427C0F}"/>
              </a:ext>
            </a:extLst>
          </p:cNvPr>
          <p:cNvSpPr txBox="1"/>
          <p:nvPr/>
        </p:nvSpPr>
        <p:spPr>
          <a:xfrm>
            <a:off x="1393367" y="6251121"/>
            <a:ext cx="3061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학습할수록 감소하는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loss ]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13049-B478-4E10-343D-6F792A2B5C42}"/>
              </a:ext>
            </a:extLst>
          </p:cNvPr>
          <p:cNvSpPr txBox="1"/>
          <p:nvPr/>
        </p:nvSpPr>
        <p:spPr>
          <a:xfrm>
            <a:off x="4751055" y="6251121"/>
            <a:ext cx="3061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음성의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Mel-Spectrogram]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B779D1-1B5D-1C8B-C1B3-9D9669BF3093}"/>
              </a:ext>
            </a:extLst>
          </p:cNvPr>
          <p:cNvSpPr txBox="1"/>
          <p:nvPr/>
        </p:nvSpPr>
        <p:spPr>
          <a:xfrm>
            <a:off x="7926651" y="6251121"/>
            <a:ext cx="33674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예측한 음성의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Mel-Spectrogram]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0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 기능 소개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305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(Text to Speech)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296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[ Task 2 ] hifi-gan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585C-8DED-855E-E70A-F7F3574785FA}"/>
              </a:ext>
            </a:extLst>
          </p:cNvPr>
          <p:cNvSpPr txBox="1"/>
          <p:nvPr/>
        </p:nvSpPr>
        <p:spPr>
          <a:xfrm>
            <a:off x="1058490" y="2735914"/>
            <a:ext cx="978731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Mel-Spectrogram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로부터 파형을 예측하여 들을 수 있는 음성을 만드는 모델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GAN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구조를 활용해 음성 합성 속도를 높여 더 나은 품질의 오디오를 빠르게 생성 가능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1,000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번 학습 진행했으며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6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 정도 소요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B8135B1-EF4D-6A29-71FD-44400E16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017" y="4250969"/>
            <a:ext cx="4273222" cy="229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47D7-7DA8-34E1-BAC5-68DE917D61F4}"/>
              </a:ext>
            </a:extLst>
          </p:cNvPr>
          <p:cNvSpPr txBox="1"/>
          <p:nvPr/>
        </p:nvSpPr>
        <p:spPr>
          <a:xfrm>
            <a:off x="5952145" y="4446875"/>
            <a:ext cx="51072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Output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재생 바가 뜨며 음성이 생성되는 것을 확인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]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54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 기능 소개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1451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Web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기술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4009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웹페이지 구현 </a:t>
            </a:r>
            <a:r>
              <a:rPr lang="ko-KR" altLang="en-US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Flask </a:t>
            </a:r>
            <a:r>
              <a:rPr lang="ko-KR" altLang="en-US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연동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D49AC-92A1-8BA4-B447-873FBEFBAD37}"/>
              </a:ext>
            </a:extLst>
          </p:cNvPr>
          <p:cNvSpPr txBox="1"/>
          <p:nvPr/>
        </p:nvSpPr>
        <p:spPr>
          <a:xfrm>
            <a:off x="1058490" y="2735914"/>
            <a:ext cx="978731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HTML, CSS, JavaScript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이용하여 웹페이지 생성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서버와 파이썬 간에 데이터를 주고받을 수 있도록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Flask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5A4BA9-BC9C-AE31-7281-289722B8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3" b="29756"/>
          <a:stretch/>
        </p:blipFill>
        <p:spPr>
          <a:xfrm>
            <a:off x="7634657" y="3738505"/>
            <a:ext cx="2131643" cy="2809390"/>
          </a:xfrm>
          <a:prstGeom prst="rect">
            <a:avLst/>
          </a:prstGeom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26C62824-5F18-4A16-E216-5A40C6976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134" y="3755623"/>
            <a:ext cx="5170598" cy="27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459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결과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 진행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시연 진행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4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수행 결과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2953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 사항 및 기대 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개선 사항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D452A-BDEB-0980-C5A1-DE96888D1DA5}"/>
              </a:ext>
            </a:extLst>
          </p:cNvPr>
          <p:cNvSpPr txBox="1"/>
          <p:nvPr/>
        </p:nvSpPr>
        <p:spPr>
          <a:xfrm>
            <a:off x="1058490" y="2735914"/>
            <a:ext cx="1002861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더 나은 음성 품질을 위해 음성 데이터 추가 수집 및 생성 필요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Tesseract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 안에서도 성능을 끌어올릴 수 있는 방법이 존재하는데 시간 부족으로 구현하지 못하여 향후 개선 예정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88093-1174-D1BA-464F-408976EF3BD7}"/>
              </a:ext>
            </a:extLst>
          </p:cNvPr>
          <p:cNvSpPr txBox="1"/>
          <p:nvPr/>
        </p:nvSpPr>
        <p:spPr>
          <a:xfrm>
            <a:off x="950922" y="4368843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</a:t>
            </a:r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효과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F3D86-A010-74CD-E73F-7DBF3A48261A}"/>
              </a:ext>
            </a:extLst>
          </p:cNvPr>
          <p:cNvSpPr txBox="1"/>
          <p:nvPr/>
        </p:nvSpPr>
        <p:spPr>
          <a:xfrm>
            <a:off x="1058490" y="4811756"/>
            <a:ext cx="978731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성능이 더욱 개선된다면 시각 장애인과 같이 글을 읽기 어려워하는 사람들에게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OCR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기법과 음성 합성 기술을 통해 많은 도움을 줄 수 있을 것으로 기대됨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013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B5E267-7C9E-B731-7D26-CD384B16A936}"/>
              </a:ext>
            </a:extLst>
          </p:cNvPr>
          <p:cNvSpPr txBox="1"/>
          <p:nvPr/>
        </p:nvSpPr>
        <p:spPr>
          <a:xfrm>
            <a:off x="3991898" y="2828835"/>
            <a:ext cx="4208204" cy="1200329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76867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A47A463-7DA8-522A-2424-BB7EFB445B90}"/>
              </a:ext>
            </a:extLst>
          </p:cNvPr>
          <p:cNvSpPr/>
          <p:nvPr/>
        </p:nvSpPr>
        <p:spPr>
          <a:xfrm>
            <a:off x="5257800" y="1"/>
            <a:ext cx="6934200" cy="6858000"/>
          </a:xfrm>
          <a:prstGeom prst="rect">
            <a:avLst/>
          </a:prstGeom>
          <a:solidFill>
            <a:srgbClr val="8DA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B7753A-57F5-711F-58BC-6D2D9F6C14E9}"/>
              </a:ext>
            </a:extLst>
          </p:cNvPr>
          <p:cNvGrpSpPr/>
          <p:nvPr/>
        </p:nvGrpSpPr>
        <p:grpSpPr>
          <a:xfrm>
            <a:off x="459587" y="1394732"/>
            <a:ext cx="4607466" cy="1075730"/>
            <a:chOff x="459587" y="1394732"/>
            <a:chExt cx="4607466" cy="10757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8AEC0C-CB14-4497-81B6-FCA3DBB3B19B}"/>
                </a:ext>
              </a:extLst>
            </p:cNvPr>
            <p:cNvSpPr txBox="1"/>
            <p:nvPr/>
          </p:nvSpPr>
          <p:spPr>
            <a:xfrm>
              <a:off x="611987" y="1547132"/>
              <a:ext cx="44550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ACC0D4"/>
                  </a:solidFill>
                  <a:latin typeface="Arial Black" panose="020B0A04020102020204" pitchFamily="34" charset="0"/>
                </a:rPr>
                <a:t>CONTENTS</a:t>
              </a:r>
              <a:endParaRPr lang="ko-KR" altLang="en-US" sz="5400" b="1" dirty="0">
                <a:solidFill>
                  <a:srgbClr val="ACC0D4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881E61-4EA8-D805-BF6D-20B6646EEB32}"/>
                </a:ext>
              </a:extLst>
            </p:cNvPr>
            <p:cNvSpPr txBox="1"/>
            <p:nvPr/>
          </p:nvSpPr>
          <p:spPr>
            <a:xfrm>
              <a:off x="459587" y="1394732"/>
              <a:ext cx="44550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rgbClr val="0B2545"/>
                  </a:solidFill>
                  <a:latin typeface="Arial Black" panose="020B0A04020102020204" pitchFamily="34" charset="0"/>
                </a:rPr>
                <a:t>CONTENTS</a:t>
              </a:r>
              <a:endParaRPr lang="ko-KR" altLang="en-US" sz="5400" b="1" dirty="0">
                <a:solidFill>
                  <a:srgbClr val="0B2545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003FB6A-71FF-8390-CFFB-938F1AACAF2D}"/>
              </a:ext>
            </a:extLst>
          </p:cNvPr>
          <p:cNvGrpSpPr/>
          <p:nvPr/>
        </p:nvGrpSpPr>
        <p:grpSpPr>
          <a:xfrm>
            <a:off x="5879728" y="596147"/>
            <a:ext cx="2409634" cy="1466538"/>
            <a:chOff x="6210795" y="504472"/>
            <a:chExt cx="2409634" cy="14665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5BA2D7-D17F-DC9D-72B0-16DBE5819F0C}"/>
                </a:ext>
              </a:extLst>
            </p:cNvPr>
            <p:cNvSpPr txBox="1"/>
            <p:nvPr/>
          </p:nvSpPr>
          <p:spPr>
            <a:xfrm>
              <a:off x="6210795" y="504472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01.</a:t>
              </a:r>
              <a:r>
                <a:rPr lang="en-US" altLang="ko-KR" sz="2400" dirty="0">
                  <a:solidFill>
                    <a:srgbClr val="B3C5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solidFill>
                    <a:srgbClr val="0B2545"/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개요</a:t>
              </a:r>
              <a:endParaRPr lang="en-US" altLang="ko-KR" sz="2400" dirty="0">
                <a:solidFill>
                  <a:srgbClr val="0B2545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9D1E5E-88F5-3DC8-5A46-646957F75825}"/>
                </a:ext>
              </a:extLst>
            </p:cNvPr>
            <p:cNvSpPr txBox="1"/>
            <p:nvPr/>
          </p:nvSpPr>
          <p:spPr>
            <a:xfrm>
              <a:off x="6859209" y="905334"/>
              <a:ext cx="1737976" cy="1065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소개</a:t>
              </a:r>
              <a:endParaRPr lang="en-US" altLang="ko-KR" sz="220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역할 분담</a:t>
              </a:r>
              <a:endParaRPr lang="en-US" altLang="ko-KR" sz="220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1AFD50-C7B5-1261-FA35-4F92A952ABE5}"/>
              </a:ext>
            </a:extLst>
          </p:cNvPr>
          <p:cNvGrpSpPr/>
          <p:nvPr/>
        </p:nvGrpSpPr>
        <p:grpSpPr>
          <a:xfrm>
            <a:off x="9100442" y="1368987"/>
            <a:ext cx="2409634" cy="1406559"/>
            <a:chOff x="6210795" y="2102162"/>
            <a:chExt cx="2409634" cy="14065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20BC86-B6AD-771C-1D62-70721C0D84AF}"/>
                </a:ext>
              </a:extLst>
            </p:cNvPr>
            <p:cNvSpPr txBox="1"/>
            <p:nvPr/>
          </p:nvSpPr>
          <p:spPr>
            <a:xfrm>
              <a:off x="6210795" y="2102162"/>
              <a:ext cx="2409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02.</a:t>
              </a:r>
              <a:r>
                <a:rPr lang="en-US" altLang="ko-KR" sz="2400" dirty="0">
                  <a:solidFill>
                    <a:srgbClr val="B3C5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solidFill>
                    <a:srgbClr val="0B2545"/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기획</a:t>
              </a:r>
              <a:endParaRPr lang="en-US" altLang="ko-KR" sz="2400" dirty="0">
                <a:solidFill>
                  <a:srgbClr val="0B2545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9BF90E-8705-AADA-B907-63F3BC31FD3C}"/>
                </a:ext>
              </a:extLst>
            </p:cNvPr>
            <p:cNvSpPr txBox="1"/>
            <p:nvPr/>
          </p:nvSpPr>
          <p:spPr>
            <a:xfrm>
              <a:off x="6859209" y="2443045"/>
              <a:ext cx="1737976" cy="1065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아키텍처 설계</a:t>
              </a:r>
              <a:endParaRPr lang="en-US" altLang="ko-KR" sz="220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서비스 흐름도</a:t>
              </a:r>
              <a:endParaRPr lang="en-US" altLang="ko-KR" sz="220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8BCA34-C558-770F-FE27-00ABE364D269}"/>
              </a:ext>
            </a:extLst>
          </p:cNvPr>
          <p:cNvGrpSpPr/>
          <p:nvPr/>
        </p:nvGrpSpPr>
        <p:grpSpPr>
          <a:xfrm>
            <a:off x="5879728" y="2850256"/>
            <a:ext cx="3839223" cy="1928913"/>
            <a:chOff x="6210795" y="3568700"/>
            <a:chExt cx="3839223" cy="192891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D63BCA-942E-79BE-3F93-879846EFFC1C}"/>
                </a:ext>
              </a:extLst>
            </p:cNvPr>
            <p:cNvSpPr txBox="1"/>
            <p:nvPr/>
          </p:nvSpPr>
          <p:spPr>
            <a:xfrm>
              <a:off x="6210795" y="3568700"/>
              <a:ext cx="24994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03.</a:t>
              </a:r>
              <a:r>
                <a:rPr lang="en-US" altLang="ko-KR" sz="2400" dirty="0">
                  <a:solidFill>
                    <a:srgbClr val="B3C5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solidFill>
                    <a:srgbClr val="0B2545"/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세부 기능 소개</a:t>
              </a:r>
              <a:endParaRPr lang="en-US" altLang="ko-KR" sz="2400" dirty="0">
                <a:solidFill>
                  <a:srgbClr val="0B2545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47F10C-33C7-0F8B-A8BA-03FA244E8CCB}"/>
                </a:ext>
              </a:extLst>
            </p:cNvPr>
            <p:cNvSpPr txBox="1"/>
            <p:nvPr/>
          </p:nvSpPr>
          <p:spPr>
            <a:xfrm>
              <a:off x="6859208" y="3924105"/>
              <a:ext cx="3190810" cy="1573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ITT (Tesseract - OCR)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TTS (glow-</a:t>
              </a:r>
              <a:r>
                <a:rPr lang="en-US" altLang="ko-KR" sz="2200" dirty="0" err="1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tts</a:t>
              </a:r>
              <a:r>
                <a:rPr lang="en-US" altLang="ko-KR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hifi-gan)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Web </a:t>
              </a: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기술</a:t>
              </a:r>
              <a:endParaRPr lang="en-US" altLang="ko-KR" sz="220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125ACD-925E-3296-CE1E-98EA09102E00}"/>
              </a:ext>
            </a:extLst>
          </p:cNvPr>
          <p:cNvGrpSpPr/>
          <p:nvPr/>
        </p:nvGrpSpPr>
        <p:grpSpPr>
          <a:xfrm>
            <a:off x="8306155" y="4939207"/>
            <a:ext cx="3203921" cy="1387874"/>
            <a:chOff x="6210795" y="5086038"/>
            <a:chExt cx="3203921" cy="13878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32AEE-8C95-9F57-47F9-8CB3D68ED5CE}"/>
                </a:ext>
              </a:extLst>
            </p:cNvPr>
            <p:cNvSpPr txBox="1"/>
            <p:nvPr/>
          </p:nvSpPr>
          <p:spPr>
            <a:xfrm>
              <a:off x="6210795" y="5086038"/>
              <a:ext cx="30348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04.</a:t>
              </a:r>
              <a:r>
                <a:rPr lang="en-US" altLang="ko-KR" sz="2400" dirty="0">
                  <a:solidFill>
                    <a:srgbClr val="B3C5D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2400" dirty="0">
                  <a:solidFill>
                    <a:srgbClr val="0B2545"/>
                  </a:solidFill>
                  <a:effectLst>
                    <a:outerShdw blurRad="38100" dist="38100" dir="2700000" algn="tl">
                      <a:schemeClr val="bg1">
                        <a:alpha val="43000"/>
                      </a:scheme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수행 결과</a:t>
              </a:r>
              <a:endParaRPr lang="en-US" altLang="ko-KR" sz="2400" dirty="0">
                <a:solidFill>
                  <a:srgbClr val="0B2545"/>
                </a:solidFill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406E51-BCD6-C981-D124-15023072C735}"/>
                </a:ext>
              </a:extLst>
            </p:cNvPr>
            <p:cNvSpPr txBox="1"/>
            <p:nvPr/>
          </p:nvSpPr>
          <p:spPr>
            <a:xfrm>
              <a:off x="6859208" y="5408236"/>
              <a:ext cx="2555508" cy="1065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시연 진행</a:t>
              </a:r>
              <a:endParaRPr lang="en-US" altLang="ko-KR" sz="220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solidFill>
                    <a:schemeClr val="bg1">
                      <a:lumMod val="9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개선사항 및 기대효과</a:t>
              </a:r>
              <a:endParaRPr lang="en-US" altLang="ko-KR" sz="2200" dirty="0">
                <a:solidFill>
                  <a:schemeClr val="bg1">
                    <a:lumMod val="9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771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3200" b="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31552-789C-C282-6312-27C389A882AB}"/>
              </a:ext>
            </a:extLst>
          </p:cNvPr>
          <p:cNvSpPr txBox="1"/>
          <p:nvPr/>
        </p:nvSpPr>
        <p:spPr>
          <a:xfrm>
            <a:off x="4298386" y="2883654"/>
            <a:ext cx="6547414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미스터마인드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2017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년에 설립된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AI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기반 어르신 돌봄 로봇 사업을 핵심으로 하는 인공지능 기업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인재와 기술을 바탕으로 어르신들의 사회적 고립을 해소하고 삶의 질을 획기적으로 개선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983B6-CAC5-10E9-76ED-ECA79F17AC09}"/>
              </a:ext>
            </a:extLst>
          </p:cNvPr>
          <p:cNvSpPr txBox="1"/>
          <p:nvPr/>
        </p:nvSpPr>
        <p:spPr>
          <a:xfrm>
            <a:off x="950923" y="2294531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연계 기업</a:t>
            </a:r>
          </a:p>
        </p:txBody>
      </p:sp>
      <p:pic>
        <p:nvPicPr>
          <p:cNvPr id="15364" name="Picture 4" descr="미스터마인드, 위안부 피해자 이용수 할머니에 돌봄 로봇 기증">
            <a:extLst>
              <a:ext uri="{FF2B5EF4-FFF2-40B4-BE49-F238E27FC236}">
                <a16:creationId xmlns:a16="http://schemas.microsoft.com/office/drawing/2014/main" id="{BC97D774-C998-889D-554C-D6D380269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3"/>
          <a:stretch/>
        </p:blipFill>
        <p:spPr bwMode="auto">
          <a:xfrm>
            <a:off x="1090623" y="2982237"/>
            <a:ext cx="2881313" cy="1832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미스터마인드">
            <a:extLst>
              <a:ext uri="{FF2B5EF4-FFF2-40B4-BE49-F238E27FC236}">
                <a16:creationId xmlns:a16="http://schemas.microsoft.com/office/drawing/2014/main" id="{457C4202-BA9D-E85F-1EE0-431DD48E6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6" t="30069" r="6855" b="30134"/>
          <a:stretch/>
        </p:blipFill>
        <p:spPr bwMode="auto">
          <a:xfrm>
            <a:off x="2831566" y="2186446"/>
            <a:ext cx="2386370" cy="62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B52F8-1C53-37A8-541B-9C730D73616D}"/>
              </a:ext>
            </a:extLst>
          </p:cNvPr>
          <p:cNvSpPr txBox="1"/>
          <p:nvPr/>
        </p:nvSpPr>
        <p:spPr>
          <a:xfrm>
            <a:off x="1058490" y="5157589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F44CF-B6CC-7157-75DB-355D7FCA4492}"/>
              </a:ext>
            </a:extLst>
          </p:cNvPr>
          <p:cNvSpPr txBox="1"/>
          <p:nvPr/>
        </p:nvSpPr>
        <p:spPr>
          <a:xfrm>
            <a:off x="1058490" y="5712603"/>
            <a:ext cx="978731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OCR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기법과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TTS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모델을 이용하여 시각 장애인들을 위한 음성 합성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4982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AAF3D303-CE9B-76DD-3BF4-EC6432FFB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37" y="2298161"/>
            <a:ext cx="1553688" cy="155368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4B93FA-2185-0A2D-66E9-66F683C778EE}"/>
              </a:ext>
            </a:extLst>
          </p:cNvPr>
          <p:cNvSpPr/>
          <p:nvPr/>
        </p:nvSpPr>
        <p:spPr>
          <a:xfrm>
            <a:off x="3651325" y="4281834"/>
            <a:ext cx="2137668" cy="2097975"/>
          </a:xfrm>
          <a:prstGeom prst="rect">
            <a:avLst/>
          </a:prstGeom>
          <a:solidFill>
            <a:srgbClr val="8DA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607A28-C6F3-D493-B0C9-19FED6428B59}"/>
              </a:ext>
            </a:extLst>
          </p:cNvPr>
          <p:cNvSpPr/>
          <p:nvPr/>
        </p:nvSpPr>
        <p:spPr>
          <a:xfrm>
            <a:off x="6440620" y="4281834"/>
            <a:ext cx="2137668" cy="2097975"/>
          </a:xfrm>
          <a:prstGeom prst="rect">
            <a:avLst/>
          </a:prstGeom>
          <a:solidFill>
            <a:srgbClr val="8DA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674D67-2F90-A5F6-D1D4-D92D99E31A3A}"/>
              </a:ext>
            </a:extLst>
          </p:cNvPr>
          <p:cNvSpPr/>
          <p:nvPr/>
        </p:nvSpPr>
        <p:spPr>
          <a:xfrm>
            <a:off x="9229915" y="4281833"/>
            <a:ext cx="2137668" cy="2097975"/>
          </a:xfrm>
          <a:prstGeom prst="rect">
            <a:avLst/>
          </a:prstGeom>
          <a:solidFill>
            <a:srgbClr val="8DA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C6D283-BEBF-D58E-0038-2A88A4A769D5}"/>
              </a:ext>
            </a:extLst>
          </p:cNvPr>
          <p:cNvSpPr/>
          <p:nvPr/>
        </p:nvSpPr>
        <p:spPr>
          <a:xfrm>
            <a:off x="863252" y="4281835"/>
            <a:ext cx="2137668" cy="2097975"/>
          </a:xfrm>
          <a:prstGeom prst="rect">
            <a:avLst/>
          </a:prstGeom>
          <a:solidFill>
            <a:srgbClr val="8DA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3200" b="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역할 분담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757AF6-47DB-710D-57E2-90E41DDF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35" y="2298161"/>
            <a:ext cx="1553705" cy="15537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F28A58-653A-7ED0-90F8-0A9875EC0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286" y="2298161"/>
            <a:ext cx="1553705" cy="15537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9139AF-43D3-6B03-D3E8-E7A3E9AB8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03" y="2298161"/>
            <a:ext cx="1553705" cy="1553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C90A97-B00A-2385-BB2B-38FFE909F45E}"/>
              </a:ext>
            </a:extLst>
          </p:cNvPr>
          <p:cNvSpPr txBox="1"/>
          <p:nvPr/>
        </p:nvSpPr>
        <p:spPr>
          <a:xfrm>
            <a:off x="1290066" y="4072530"/>
            <a:ext cx="1284038" cy="461665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 웅 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F3579E-77B0-750F-C602-FDE7172347F8}"/>
              </a:ext>
            </a:extLst>
          </p:cNvPr>
          <p:cNvSpPr txBox="1"/>
          <p:nvPr/>
        </p:nvSpPr>
        <p:spPr>
          <a:xfrm>
            <a:off x="4078750" y="4072530"/>
            <a:ext cx="1284038" cy="461665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 현 조</a:t>
            </a:r>
            <a:endParaRPr lang="ko-KR" altLang="en-US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1E45E-AF4B-CA77-3D06-9ABF7AC5A3C7}"/>
              </a:ext>
            </a:extLst>
          </p:cNvPr>
          <p:cNvSpPr txBox="1"/>
          <p:nvPr/>
        </p:nvSpPr>
        <p:spPr>
          <a:xfrm>
            <a:off x="6867434" y="4072530"/>
            <a:ext cx="1284038" cy="461665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 민 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DCA472-D1AB-9896-4C3C-8CC678DF09E3}"/>
              </a:ext>
            </a:extLst>
          </p:cNvPr>
          <p:cNvSpPr txBox="1"/>
          <p:nvPr/>
        </p:nvSpPr>
        <p:spPr>
          <a:xfrm>
            <a:off x="9656118" y="4072530"/>
            <a:ext cx="1284038" cy="461665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 현 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E06EC-6890-578A-1BB5-31DA6DA5E57E}"/>
              </a:ext>
            </a:extLst>
          </p:cNvPr>
          <p:cNvSpPr txBox="1"/>
          <p:nvPr/>
        </p:nvSpPr>
        <p:spPr>
          <a:xfrm>
            <a:off x="1111367" y="4661194"/>
            <a:ext cx="16516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OCR Model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B04990-FF99-A01D-8B61-4E8EDFE8C13F}"/>
              </a:ext>
            </a:extLst>
          </p:cNvPr>
          <p:cNvSpPr txBox="1"/>
          <p:nvPr/>
        </p:nvSpPr>
        <p:spPr>
          <a:xfrm>
            <a:off x="3898584" y="4661194"/>
            <a:ext cx="16516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Model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Flask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Server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73E74C-89DE-AB0E-4422-EF6087A1B286}"/>
              </a:ext>
            </a:extLst>
          </p:cNvPr>
          <p:cNvSpPr txBox="1"/>
          <p:nvPr/>
        </p:nvSpPr>
        <p:spPr>
          <a:xfrm>
            <a:off x="6685801" y="4661194"/>
            <a:ext cx="16516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OCR Model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Flask Server</a:t>
            </a:r>
            <a:endParaRPr lang="ko-KR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14B21B-01F5-0B82-BD71-52F3E1BDAB47}"/>
              </a:ext>
            </a:extLst>
          </p:cNvPr>
          <p:cNvSpPr txBox="1"/>
          <p:nvPr/>
        </p:nvSpPr>
        <p:spPr>
          <a:xfrm>
            <a:off x="9473018" y="4661194"/>
            <a:ext cx="165163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Backend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Frontend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Model</a:t>
            </a:r>
          </a:p>
        </p:txBody>
      </p:sp>
    </p:spTree>
    <p:extLst>
      <p:ext uri="{BB962C8B-B14F-4D97-AF65-F5344CB8AC3E}">
        <p14:creationId xmlns:p14="http://schemas.microsoft.com/office/powerpoint/2010/main" val="43166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3200" b="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3748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아키텍처</a:t>
            </a:r>
            <a:r>
              <a:rPr lang="en-US" altLang="ko-KR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(Architecture) </a:t>
            </a:r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62ECFD-B906-66DA-320E-7EE9F1B9617F}"/>
              </a:ext>
            </a:extLst>
          </p:cNvPr>
          <p:cNvGrpSpPr/>
          <p:nvPr/>
        </p:nvGrpSpPr>
        <p:grpSpPr>
          <a:xfrm>
            <a:off x="7298835" y="2554946"/>
            <a:ext cx="2847925" cy="1514475"/>
            <a:chOff x="6484761" y="2173733"/>
            <a:chExt cx="2847925" cy="1514475"/>
          </a:xfrm>
        </p:grpSpPr>
        <p:pic>
          <p:nvPicPr>
            <p:cNvPr id="17412" name="Picture 4" descr="Everything you need to know about SQLite Mobile database | Our Code World">
              <a:extLst>
                <a:ext uri="{FF2B5EF4-FFF2-40B4-BE49-F238E27FC236}">
                  <a16:creationId xmlns:a16="http://schemas.microsoft.com/office/drawing/2014/main" id="{C8C41447-4FAF-F8DC-8E22-6E0B45DE0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896" y="2330438"/>
              <a:ext cx="2169995" cy="1135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AF79F48-17D5-8C42-9F44-2C78833304D8}"/>
                </a:ext>
              </a:extLst>
            </p:cNvPr>
            <p:cNvSpPr/>
            <p:nvPr/>
          </p:nvSpPr>
          <p:spPr>
            <a:xfrm>
              <a:off x="6484761" y="2173733"/>
              <a:ext cx="2847925" cy="1514475"/>
            </a:xfrm>
            <a:prstGeom prst="roundRect">
              <a:avLst/>
            </a:prstGeom>
            <a:noFill/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726DE8-01EE-9B2D-FC9A-2D2E0626D875}"/>
              </a:ext>
            </a:extLst>
          </p:cNvPr>
          <p:cNvGrpSpPr/>
          <p:nvPr/>
        </p:nvGrpSpPr>
        <p:grpSpPr>
          <a:xfrm>
            <a:off x="7298835" y="4517140"/>
            <a:ext cx="2847925" cy="1602900"/>
            <a:chOff x="6454340" y="4601593"/>
            <a:chExt cx="2847925" cy="1602900"/>
          </a:xfrm>
        </p:grpSpPr>
        <p:pic>
          <p:nvPicPr>
            <p:cNvPr id="17416" name="Picture 8" descr="Pocoo, flask, logo Icon in Vector Logo">
              <a:extLst>
                <a:ext uri="{FF2B5EF4-FFF2-40B4-BE49-F238E27FC236}">
                  <a16:creationId xmlns:a16="http://schemas.microsoft.com/office/drawing/2014/main" id="{CFC40775-B7AE-83CF-02DF-863647D51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7933" y="4601593"/>
              <a:ext cx="1880740" cy="940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22" name="Picture 14" descr="Scientific IT Core Facility (UPF)">
              <a:extLst>
                <a:ext uri="{FF2B5EF4-FFF2-40B4-BE49-F238E27FC236}">
                  <a16:creationId xmlns:a16="http://schemas.microsoft.com/office/drawing/2014/main" id="{A9EB90FF-297E-0791-398E-29CDA5ECD1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8" t="18328" r="8928" b="20113"/>
            <a:stretch/>
          </p:blipFill>
          <p:spPr bwMode="auto">
            <a:xfrm>
              <a:off x="6858895" y="5491052"/>
              <a:ext cx="2038816" cy="644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3258AB5-B23A-C5A0-7ECC-BF50A8B5532A}"/>
                </a:ext>
              </a:extLst>
            </p:cNvPr>
            <p:cNvSpPr/>
            <p:nvPr/>
          </p:nvSpPr>
          <p:spPr>
            <a:xfrm>
              <a:off x="6454340" y="4690018"/>
              <a:ext cx="2847925" cy="1514475"/>
            </a:xfrm>
            <a:prstGeom prst="roundRect">
              <a:avLst/>
            </a:prstGeom>
            <a:noFill/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29984CF-B1D0-293F-AEF0-0658AFC9FB79}"/>
              </a:ext>
            </a:extLst>
          </p:cNvPr>
          <p:cNvGrpSpPr/>
          <p:nvPr/>
        </p:nvGrpSpPr>
        <p:grpSpPr>
          <a:xfrm>
            <a:off x="1738500" y="2486466"/>
            <a:ext cx="3132718" cy="3673033"/>
            <a:chOff x="1143413" y="2486466"/>
            <a:chExt cx="3132718" cy="367303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028EF5BF-4AE8-14F0-D420-7CFB86E30FA9}"/>
                </a:ext>
              </a:extLst>
            </p:cNvPr>
            <p:cNvGrpSpPr/>
            <p:nvPr/>
          </p:nvGrpSpPr>
          <p:grpSpPr>
            <a:xfrm>
              <a:off x="1415261" y="4778439"/>
              <a:ext cx="2680999" cy="1134474"/>
              <a:chOff x="1094878" y="4880892"/>
              <a:chExt cx="3244009" cy="1372713"/>
            </a:xfrm>
          </p:grpSpPr>
          <p:pic>
            <p:nvPicPr>
              <p:cNvPr id="17424" name="Picture 16" descr="html] html이란, 웹 브라우저와 웹 편집기">
                <a:extLst>
                  <a:ext uri="{FF2B5EF4-FFF2-40B4-BE49-F238E27FC236}">
                    <a16:creationId xmlns:a16="http://schemas.microsoft.com/office/drawing/2014/main" id="{C0802C83-724A-5BD1-E510-53F1BBA9D6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3" r="49608" b="17085"/>
              <a:stretch/>
            </p:blipFill>
            <p:spPr bwMode="auto">
              <a:xfrm>
                <a:off x="1094878" y="4880892"/>
                <a:ext cx="1101151" cy="1279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16" descr="html] html이란, 웹 브라우저와 웹 편집기">
                <a:extLst>
                  <a:ext uri="{FF2B5EF4-FFF2-40B4-BE49-F238E27FC236}">
                    <a16:creationId xmlns:a16="http://schemas.microsoft.com/office/drawing/2014/main" id="{7CEFF702-02AA-BD5C-90A5-75D5417E2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17" t="7248" b="16981"/>
              <a:stretch/>
            </p:blipFill>
            <p:spPr bwMode="auto">
              <a:xfrm>
                <a:off x="2113197" y="4880892"/>
                <a:ext cx="1061629" cy="1279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426" name="Picture 18" descr="자바스크립트(JavaScript) 공부하자">
                <a:extLst>
                  <a:ext uri="{FF2B5EF4-FFF2-40B4-BE49-F238E27FC236}">
                    <a16:creationId xmlns:a16="http://schemas.microsoft.com/office/drawing/2014/main" id="{4F9BBAC6-08BA-5510-1BD9-619E50D165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6266" y="4900984"/>
                <a:ext cx="1352621" cy="1352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420" name="Picture 12" descr="Domain internet web icon blue color Royalty Free Vector">
              <a:extLst>
                <a:ext uri="{FF2B5EF4-FFF2-40B4-BE49-F238E27FC236}">
                  <a16:creationId xmlns:a16="http://schemas.microsoft.com/office/drawing/2014/main" id="{73005138-0F25-201F-B86A-0F272DD2FA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503" r="-58" b="14709"/>
            <a:stretch/>
          </p:blipFill>
          <p:spPr bwMode="auto">
            <a:xfrm>
              <a:off x="1598017" y="2681823"/>
              <a:ext cx="2226908" cy="1917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5DAD82C-9CE9-DADE-97A4-57065B0A0864}"/>
                </a:ext>
              </a:extLst>
            </p:cNvPr>
            <p:cNvSpPr/>
            <p:nvPr/>
          </p:nvSpPr>
          <p:spPr>
            <a:xfrm>
              <a:off x="1143413" y="2486466"/>
              <a:ext cx="3132718" cy="3673033"/>
            </a:xfrm>
            <a:prstGeom prst="roundRect">
              <a:avLst/>
            </a:prstGeom>
            <a:noFill/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74C0331-DC61-DD1D-37CC-A5AB52DEF532}"/>
              </a:ext>
            </a:extLst>
          </p:cNvPr>
          <p:cNvGrpSpPr/>
          <p:nvPr/>
        </p:nvGrpSpPr>
        <p:grpSpPr>
          <a:xfrm>
            <a:off x="5164356" y="3164114"/>
            <a:ext cx="1889588" cy="300944"/>
            <a:chOff x="4699898" y="3091544"/>
            <a:chExt cx="1889588" cy="300944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CD2658B-019F-7E01-7B12-ED8135189DF4}"/>
                </a:ext>
              </a:extLst>
            </p:cNvPr>
            <p:cNvCxnSpPr/>
            <p:nvPr/>
          </p:nvCxnSpPr>
          <p:spPr>
            <a:xfrm>
              <a:off x="4743441" y="3091544"/>
              <a:ext cx="1846045" cy="0"/>
            </a:xfrm>
            <a:prstGeom prst="straightConnector1">
              <a:avLst/>
            </a:prstGeom>
            <a:ln w="50800">
              <a:solidFill>
                <a:srgbClr val="7F7F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1C745846-D1BA-96A5-9A5A-878894638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9898" y="3392488"/>
              <a:ext cx="1846045" cy="0"/>
            </a:xfrm>
            <a:prstGeom prst="straightConnector1">
              <a:avLst/>
            </a:prstGeom>
            <a:ln w="50800">
              <a:solidFill>
                <a:srgbClr val="7F7F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F125307-A1F2-21FA-4907-6DBD7CC0830A}"/>
              </a:ext>
            </a:extLst>
          </p:cNvPr>
          <p:cNvGrpSpPr/>
          <p:nvPr/>
        </p:nvGrpSpPr>
        <p:grpSpPr>
          <a:xfrm>
            <a:off x="5207898" y="5100659"/>
            <a:ext cx="1889588" cy="300944"/>
            <a:chOff x="4743440" y="5053034"/>
            <a:chExt cx="1889588" cy="300944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CA97CD1-BF7F-898C-06BE-F2A45FD14E17}"/>
                </a:ext>
              </a:extLst>
            </p:cNvPr>
            <p:cNvCxnSpPr/>
            <p:nvPr/>
          </p:nvCxnSpPr>
          <p:spPr>
            <a:xfrm>
              <a:off x="4786983" y="5053034"/>
              <a:ext cx="1846045" cy="0"/>
            </a:xfrm>
            <a:prstGeom prst="straightConnector1">
              <a:avLst/>
            </a:prstGeom>
            <a:ln w="50800">
              <a:solidFill>
                <a:srgbClr val="7F7F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37DF9F16-26A7-9D3A-1C8A-6D7D85B174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3440" y="5353978"/>
              <a:ext cx="1846045" cy="0"/>
            </a:xfrm>
            <a:prstGeom prst="straightConnector1">
              <a:avLst/>
            </a:prstGeom>
            <a:ln w="50800">
              <a:solidFill>
                <a:srgbClr val="7F7F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489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0EAD32D1-7A99-D337-EC4A-B03F27F6E0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0"/>
          <a:stretch/>
        </p:blipFill>
        <p:spPr bwMode="auto">
          <a:xfrm>
            <a:off x="9145218" y="4561948"/>
            <a:ext cx="2439087" cy="169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5EE0A8DB-D9BE-909B-7CF6-65891887C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54" b="48173"/>
          <a:stretch/>
        </p:blipFill>
        <p:spPr bwMode="auto">
          <a:xfrm>
            <a:off x="9074586" y="2720648"/>
            <a:ext cx="2152567" cy="12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3200" b="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서비스 흐름도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0BC8FE-D4D1-6E8E-5194-0BB896C820E9}"/>
              </a:ext>
            </a:extLst>
          </p:cNvPr>
          <p:cNvSpPr/>
          <p:nvPr/>
        </p:nvSpPr>
        <p:spPr>
          <a:xfrm>
            <a:off x="512450" y="2451100"/>
            <a:ext cx="3312475" cy="39751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760683-E455-9B75-75C3-22A76AEA6899}"/>
              </a:ext>
            </a:extLst>
          </p:cNvPr>
          <p:cNvSpPr/>
          <p:nvPr/>
        </p:nvSpPr>
        <p:spPr>
          <a:xfrm>
            <a:off x="4439762" y="2451100"/>
            <a:ext cx="3312475" cy="39751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68D586-E860-8996-A851-6A643E84FA35}"/>
              </a:ext>
            </a:extLst>
          </p:cNvPr>
          <p:cNvSpPr/>
          <p:nvPr/>
        </p:nvSpPr>
        <p:spPr>
          <a:xfrm>
            <a:off x="8367074" y="2451100"/>
            <a:ext cx="3312475" cy="397510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BF90E-C58B-2AAD-FBE0-14E7B257E9D5}"/>
              </a:ext>
            </a:extLst>
          </p:cNvPr>
          <p:cNvSpPr txBox="1"/>
          <p:nvPr/>
        </p:nvSpPr>
        <p:spPr>
          <a:xfrm>
            <a:off x="1749343" y="2220267"/>
            <a:ext cx="838691" cy="461665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User</a:t>
            </a:r>
            <a:endParaRPr lang="ko-KR" altLang="en-US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2E4C6-BBF4-4D80-409B-24F7AB50AD45}"/>
              </a:ext>
            </a:extLst>
          </p:cNvPr>
          <p:cNvSpPr txBox="1"/>
          <p:nvPr/>
        </p:nvSpPr>
        <p:spPr>
          <a:xfrm>
            <a:off x="5412031" y="2220267"/>
            <a:ext cx="1367939" cy="461665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Backend</a:t>
            </a:r>
            <a:endParaRPr lang="ko-KR" altLang="en-US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32208-0906-FBAC-8B7D-ECB1441C2E95}"/>
              </a:ext>
            </a:extLst>
          </p:cNvPr>
          <p:cNvSpPr txBox="1"/>
          <p:nvPr/>
        </p:nvSpPr>
        <p:spPr>
          <a:xfrm>
            <a:off x="9315843" y="2220266"/>
            <a:ext cx="1414939" cy="461665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Frontend</a:t>
            </a:r>
            <a:endParaRPr lang="ko-KR" altLang="en-US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14D270-25BA-D2DD-B89C-D64CAC8A530F}"/>
              </a:ext>
            </a:extLst>
          </p:cNvPr>
          <p:cNvSpPr/>
          <p:nvPr/>
        </p:nvSpPr>
        <p:spPr>
          <a:xfrm>
            <a:off x="1400590" y="5244008"/>
            <a:ext cx="1536191" cy="644381"/>
          </a:xfrm>
          <a:prstGeom prst="rect">
            <a:avLst/>
          </a:prstGeom>
          <a:solidFill>
            <a:srgbClr val="ACC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 Black" panose="020B0A04020102020204" pitchFamily="34" charset="0"/>
              </a:rPr>
              <a:t>Voice</a:t>
            </a:r>
            <a:endParaRPr lang="ko-KR" altLang="en-US" sz="2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3D6959-CDF7-9F6E-BC75-A3099A9C9ED5}"/>
              </a:ext>
            </a:extLst>
          </p:cNvPr>
          <p:cNvSpPr/>
          <p:nvPr/>
        </p:nvSpPr>
        <p:spPr>
          <a:xfrm>
            <a:off x="1400591" y="3052856"/>
            <a:ext cx="1536191" cy="644381"/>
          </a:xfrm>
          <a:prstGeom prst="rect">
            <a:avLst/>
          </a:prstGeom>
          <a:solidFill>
            <a:srgbClr val="ACC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rial Black" panose="020B0A04020102020204" pitchFamily="34" charset="0"/>
              </a:rPr>
              <a:t>Login</a:t>
            </a:r>
            <a:endParaRPr lang="ko-KR" altLang="en-US" sz="20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E13CD43-1582-476E-DBF2-1158FE988CFF}"/>
              </a:ext>
            </a:extLst>
          </p:cNvPr>
          <p:cNvGrpSpPr/>
          <p:nvPr/>
        </p:nvGrpSpPr>
        <p:grpSpPr>
          <a:xfrm>
            <a:off x="4747131" y="4897890"/>
            <a:ext cx="935692" cy="1015785"/>
            <a:chOff x="5473296" y="2856970"/>
            <a:chExt cx="1245406" cy="148721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2DF911-FC20-017E-D813-F91A8BF20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96" y="3098774"/>
              <a:ext cx="1245406" cy="124540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C0D1E6-7F1F-949C-AEA7-DC8EB65CA705}"/>
                </a:ext>
              </a:extLst>
            </p:cNvPr>
            <p:cNvSpPr txBox="1"/>
            <p:nvPr/>
          </p:nvSpPr>
          <p:spPr>
            <a:xfrm>
              <a:off x="5764818" y="2856970"/>
              <a:ext cx="6623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185094"/>
                  </a:solidFill>
                  <a:latin typeface="Arial Black" panose="020B0A04020102020204" pitchFamily="34" charset="0"/>
                </a:rPr>
                <a:t>DB</a:t>
              </a:r>
              <a:endParaRPr lang="ko-KR" altLang="en-US" sz="2400" dirty="0">
                <a:solidFill>
                  <a:srgbClr val="185094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E619B70-80CC-CAFB-832F-F8F7E0C6E678}"/>
              </a:ext>
            </a:extLst>
          </p:cNvPr>
          <p:cNvCxnSpPr>
            <a:cxnSpLocks/>
          </p:cNvCxnSpPr>
          <p:nvPr/>
        </p:nvCxnSpPr>
        <p:spPr>
          <a:xfrm flipV="1">
            <a:off x="3038382" y="3375046"/>
            <a:ext cx="2067018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DA58538-30F6-0DAD-B4CD-188C7186CF34}"/>
              </a:ext>
            </a:extLst>
          </p:cNvPr>
          <p:cNvCxnSpPr>
            <a:cxnSpLocks/>
          </p:cNvCxnSpPr>
          <p:nvPr/>
        </p:nvCxnSpPr>
        <p:spPr>
          <a:xfrm>
            <a:off x="3019070" y="3558433"/>
            <a:ext cx="1645772" cy="1746540"/>
          </a:xfrm>
          <a:prstGeom prst="bentConnector3">
            <a:avLst>
              <a:gd name="adj1" fmla="val 62347"/>
            </a:avLst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A2117F-B317-897B-3C65-6EF966F1553B}"/>
              </a:ext>
            </a:extLst>
          </p:cNvPr>
          <p:cNvSpPr txBox="1"/>
          <p:nvPr/>
        </p:nvSpPr>
        <p:spPr>
          <a:xfrm>
            <a:off x="3165177" y="2877731"/>
            <a:ext cx="1871923" cy="400110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Arial Black" panose="020B0A04020102020204" pitchFamily="34" charset="0"/>
              </a:rPr>
              <a:t>Input Image</a:t>
            </a:r>
            <a:endParaRPr lang="ko-KR" altLang="en-US" sz="2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32FC81-F510-F843-B45E-4379C8270325}"/>
              </a:ext>
            </a:extLst>
          </p:cNvPr>
          <p:cNvSpPr/>
          <p:nvPr/>
        </p:nvSpPr>
        <p:spPr>
          <a:xfrm>
            <a:off x="5162803" y="2877732"/>
            <a:ext cx="2101597" cy="743192"/>
          </a:xfrm>
          <a:prstGeom prst="rect">
            <a:avLst/>
          </a:prstGeom>
          <a:solidFill>
            <a:srgbClr val="18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OCR Model</a:t>
            </a:r>
          </a:p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(Tesseract)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0FAE16-2D29-5FAE-8D49-20D8FCD3F162}"/>
              </a:ext>
            </a:extLst>
          </p:cNvPr>
          <p:cNvCxnSpPr>
            <a:cxnSpLocks/>
          </p:cNvCxnSpPr>
          <p:nvPr/>
        </p:nvCxnSpPr>
        <p:spPr>
          <a:xfrm flipV="1">
            <a:off x="7331893" y="3375045"/>
            <a:ext cx="1552981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486DC0-32B8-4949-2A3E-0F384A36AF22}"/>
              </a:ext>
            </a:extLst>
          </p:cNvPr>
          <p:cNvSpPr txBox="1"/>
          <p:nvPr/>
        </p:nvSpPr>
        <p:spPr>
          <a:xfrm>
            <a:off x="7278893" y="2595355"/>
            <a:ext cx="1658980" cy="707886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Arial Black" panose="020B0A04020102020204" pitchFamily="34" charset="0"/>
              </a:rPr>
              <a:t>Text</a:t>
            </a:r>
          </a:p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Arial Black" panose="020B0A04020102020204" pitchFamily="34" charset="0"/>
              </a:rPr>
              <a:t>Extraction</a:t>
            </a:r>
            <a:endParaRPr lang="ko-KR" altLang="en-US" sz="20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075688-8DFD-ECFC-36D8-159AD9AD1545}"/>
              </a:ext>
            </a:extLst>
          </p:cNvPr>
          <p:cNvSpPr/>
          <p:nvPr/>
        </p:nvSpPr>
        <p:spPr>
          <a:xfrm>
            <a:off x="4747131" y="4060834"/>
            <a:ext cx="2797226" cy="743192"/>
          </a:xfrm>
          <a:prstGeom prst="rect">
            <a:avLst/>
          </a:prstGeom>
          <a:solidFill>
            <a:srgbClr val="1850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TTS Model</a:t>
            </a:r>
          </a:p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(glow-</a:t>
            </a:r>
            <a:r>
              <a:rPr lang="en-US" altLang="ko-KR" dirty="0" err="1">
                <a:latin typeface="Arial Black" panose="020B0A04020102020204" pitchFamily="34" charset="0"/>
              </a:rPr>
              <a:t>tts</a:t>
            </a:r>
            <a:r>
              <a:rPr lang="en-US" altLang="ko-KR" dirty="0">
                <a:latin typeface="Arial Black" panose="020B0A04020102020204" pitchFamily="34" charset="0"/>
              </a:rPr>
              <a:t>, hifi-gan)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4DBBD2-2ACB-9E46-552A-C7F9B0D84C81}"/>
              </a:ext>
            </a:extLst>
          </p:cNvPr>
          <p:cNvSpPr txBox="1"/>
          <p:nvPr/>
        </p:nvSpPr>
        <p:spPr>
          <a:xfrm>
            <a:off x="8038545" y="3936441"/>
            <a:ext cx="1618135" cy="400110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Arial Black" panose="020B0A04020102020204" pitchFamily="34" charset="0"/>
              </a:rPr>
              <a:t>Input</a:t>
            </a:r>
            <a:r>
              <a:rPr lang="ko-KR" altLang="en-US" sz="20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Arial Black" panose="020B0A04020102020204" pitchFamily="34" charset="0"/>
              </a:rPr>
              <a:t>Text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20A4868-1EE5-A5F4-8EED-643958349157}"/>
              </a:ext>
            </a:extLst>
          </p:cNvPr>
          <p:cNvCxnSpPr>
            <a:cxnSpLocks/>
          </p:cNvCxnSpPr>
          <p:nvPr/>
        </p:nvCxnSpPr>
        <p:spPr>
          <a:xfrm>
            <a:off x="7573648" y="4560443"/>
            <a:ext cx="1476326" cy="835351"/>
          </a:xfrm>
          <a:prstGeom prst="bentConnector3">
            <a:avLst>
              <a:gd name="adj1" fmla="val 70646"/>
            </a:avLst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A89E44D-D498-0795-6BE5-B7B4D0F36A3D}"/>
              </a:ext>
            </a:extLst>
          </p:cNvPr>
          <p:cNvSpPr txBox="1"/>
          <p:nvPr/>
        </p:nvSpPr>
        <p:spPr>
          <a:xfrm>
            <a:off x="6454901" y="5329745"/>
            <a:ext cx="2010294" cy="400110"/>
          </a:xfrm>
          <a:prstGeom prst="rect">
            <a:avLst/>
          </a:prstGeom>
          <a:solidFill>
            <a:srgbClr val="EEF4E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Arial Black" panose="020B0A04020102020204" pitchFamily="34" charset="0"/>
              </a:rPr>
              <a:t>Output Voice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36F4370-402D-B95D-7BE7-95C5BA5A7533}"/>
              </a:ext>
            </a:extLst>
          </p:cNvPr>
          <p:cNvCxnSpPr>
            <a:cxnSpLocks/>
            <a:stCxn id="29" idx="2"/>
            <a:endCxn id="12" idx="2"/>
          </p:cNvCxnSpPr>
          <p:nvPr/>
        </p:nvCxnSpPr>
        <p:spPr>
          <a:xfrm rot="5400000">
            <a:off x="3615034" y="3357678"/>
            <a:ext cx="1084363" cy="3977058"/>
          </a:xfrm>
          <a:prstGeom prst="bentConnector3">
            <a:avLst>
              <a:gd name="adj1" fmla="val 121082"/>
            </a:avLst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C9698F1C-9C6D-327D-C84F-EA7F81F34749}"/>
              </a:ext>
            </a:extLst>
          </p:cNvPr>
          <p:cNvSpPr/>
          <p:nvPr/>
        </p:nvSpPr>
        <p:spPr>
          <a:xfrm>
            <a:off x="2903786" y="2604738"/>
            <a:ext cx="387795" cy="3877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1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05DB23C-87B9-4519-4DAC-C1551FCA6660}"/>
              </a:ext>
            </a:extLst>
          </p:cNvPr>
          <p:cNvSpPr/>
          <p:nvPr/>
        </p:nvSpPr>
        <p:spPr>
          <a:xfrm>
            <a:off x="7369741" y="2527994"/>
            <a:ext cx="387795" cy="3877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2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EF5B6C2-CDE9-C5F4-F7C3-7EA7BD3E83F9}"/>
              </a:ext>
            </a:extLst>
          </p:cNvPr>
          <p:cNvSpPr/>
          <p:nvPr/>
        </p:nvSpPr>
        <p:spPr>
          <a:xfrm>
            <a:off x="7650140" y="3923111"/>
            <a:ext cx="387795" cy="3877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3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039A08A-3340-B0C9-2E96-6F1E49B264E1}"/>
              </a:ext>
            </a:extLst>
          </p:cNvPr>
          <p:cNvSpPr/>
          <p:nvPr/>
        </p:nvSpPr>
        <p:spPr>
          <a:xfrm>
            <a:off x="5984137" y="5311321"/>
            <a:ext cx="387795" cy="3877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Black" panose="020B0A04020102020204" pitchFamily="34" charset="0"/>
              </a:rPr>
              <a:t>4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4EA582AA-6DB3-146A-A653-18F54C071CE2}"/>
              </a:ext>
            </a:extLst>
          </p:cNvPr>
          <p:cNvCxnSpPr>
            <a:cxnSpLocks/>
          </p:cNvCxnSpPr>
          <p:nvPr/>
        </p:nvCxnSpPr>
        <p:spPr>
          <a:xfrm rot="5400000">
            <a:off x="8638359" y="2870531"/>
            <a:ext cx="418508" cy="2606513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14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 기능 소개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279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ITT (Image to Text)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OCR </a:t>
            </a:r>
            <a:r>
              <a:rPr lang="ko-KR" altLang="en-US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이란 </a:t>
            </a:r>
            <a:r>
              <a:rPr lang="en-US" altLang="ko-KR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pic>
        <p:nvPicPr>
          <p:cNvPr id="21506" name="Picture 2" descr="Overview of OCR. Optical character recognition (OCR)… | by Mariam Y | Medium">
            <a:extLst>
              <a:ext uri="{FF2B5EF4-FFF2-40B4-BE49-F238E27FC236}">
                <a16:creationId xmlns:a16="http://schemas.microsoft.com/office/drawing/2014/main" id="{49894E53-F147-732C-C123-DFD07B714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0" b="14319"/>
          <a:stretch/>
        </p:blipFill>
        <p:spPr bwMode="auto">
          <a:xfrm>
            <a:off x="1058490" y="3087160"/>
            <a:ext cx="6188765" cy="184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61AF00-214E-A9B5-0EDE-9196341625A0}"/>
              </a:ext>
            </a:extLst>
          </p:cNvPr>
          <p:cNvSpPr txBox="1"/>
          <p:nvPr/>
        </p:nvSpPr>
        <p:spPr>
          <a:xfrm>
            <a:off x="1058490" y="5401099"/>
            <a:ext cx="9787310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광학 문자 인식 기술이라고도 불리며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사람이 직접 쓰거나 이미지 속에 있는 문자를 스캔으로 얻은 후 이를 컴퓨터가 인식할 수 있도록 문자를 디지털화 하는 기술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CCC828-1B25-101D-8FD3-9915AD0E7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662" y="2857933"/>
            <a:ext cx="3588715" cy="22989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081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 기능 소개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450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b="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OCR Model – Tesseract OCR</a:t>
            </a:r>
          </a:p>
        </p:txBody>
      </p:sp>
      <p:pic>
        <p:nvPicPr>
          <p:cNvPr id="22532" name="Picture 4" descr="How to Install Tesseract on Windows – IndianTechWarrior">
            <a:extLst>
              <a:ext uri="{FF2B5EF4-FFF2-40B4-BE49-F238E27FC236}">
                <a16:creationId xmlns:a16="http://schemas.microsoft.com/office/drawing/2014/main" id="{2C659580-C3EB-B55B-C2F4-116F61CDD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8" t="464" r="22131" b="14113"/>
          <a:stretch/>
        </p:blipFill>
        <p:spPr bwMode="auto">
          <a:xfrm>
            <a:off x="950923" y="3030240"/>
            <a:ext cx="2781405" cy="241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31D354EF-D8B7-D307-FBFC-0E72D235E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 t="40189" r="55814" b="19945"/>
          <a:stretch/>
        </p:blipFill>
        <p:spPr bwMode="auto">
          <a:xfrm>
            <a:off x="6939318" y="2832264"/>
            <a:ext cx="4554182" cy="273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29FDB5-9213-39BB-EBAA-707982C24664}"/>
              </a:ext>
            </a:extLst>
          </p:cNvPr>
          <p:cNvSpPr txBox="1"/>
          <p:nvPr/>
        </p:nvSpPr>
        <p:spPr>
          <a:xfrm>
            <a:off x="1058490" y="5667799"/>
            <a:ext cx="978731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 운영 체제를 위한 광학 문자 인식 엔진으로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가벼우면서도 준수한 성능을 보여 선택함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BBA95B-6718-0A13-71F9-0F2DF47B01B6}"/>
              </a:ext>
            </a:extLst>
          </p:cNvPr>
          <p:cNvSpPr/>
          <p:nvPr/>
        </p:nvSpPr>
        <p:spPr>
          <a:xfrm>
            <a:off x="6939318" y="4763241"/>
            <a:ext cx="4554182" cy="80295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3DF78-A91E-4E19-0978-74C61FE3A148}"/>
              </a:ext>
            </a:extLst>
          </p:cNvPr>
          <p:cNvSpPr txBox="1"/>
          <p:nvPr/>
        </p:nvSpPr>
        <p:spPr>
          <a:xfrm>
            <a:off x="10666030" y="4763241"/>
            <a:ext cx="827470" cy="33855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Output</a:t>
            </a:r>
            <a:endParaRPr lang="ko-KR" altLang="en-US" sz="1600" b="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F730D8-DBB3-10CF-D35D-3309E9E2B756}"/>
              </a:ext>
            </a:extLst>
          </p:cNvPr>
          <p:cNvSpPr txBox="1"/>
          <p:nvPr/>
        </p:nvSpPr>
        <p:spPr>
          <a:xfrm>
            <a:off x="4027289" y="4969939"/>
            <a:ext cx="25299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Input – PNG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파일로 저장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A0E172-A998-8C9F-69DD-893644FB52EB}"/>
              </a:ext>
            </a:extLst>
          </p:cNvPr>
          <p:cNvSpPr txBox="1"/>
          <p:nvPr/>
        </p:nvSpPr>
        <p:spPr>
          <a:xfrm>
            <a:off x="950923" y="1291801"/>
            <a:ext cx="279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ITT (Image to Text)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C4E8FC3-5628-E1E9-CC51-10D2C041F025}"/>
              </a:ext>
            </a:extLst>
          </p:cNvPr>
          <p:cNvSpPr/>
          <p:nvPr/>
        </p:nvSpPr>
        <p:spPr>
          <a:xfrm>
            <a:off x="6557272" y="3707342"/>
            <a:ext cx="788446" cy="7671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94E08EF3-2E9D-53D1-94DB-7169DF4C6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31" y="2962894"/>
            <a:ext cx="2857500" cy="19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41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A4065-8A76-8963-9585-6813067387B3}"/>
              </a:ext>
            </a:extLst>
          </p:cNvPr>
          <p:cNvSpPr/>
          <p:nvPr/>
        </p:nvSpPr>
        <p:spPr>
          <a:xfrm>
            <a:off x="0" y="558800"/>
            <a:ext cx="12192000" cy="1290543"/>
          </a:xfrm>
          <a:prstGeom prst="rect">
            <a:avLst/>
          </a:prstGeom>
          <a:solidFill>
            <a:srgbClr val="0B2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E55D6-8C33-8BE6-EDF2-96F8094B615F}"/>
              </a:ext>
            </a:extLst>
          </p:cNvPr>
          <p:cNvSpPr txBox="1"/>
          <p:nvPr/>
        </p:nvSpPr>
        <p:spPr>
          <a:xfrm>
            <a:off x="673100" y="698500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rgbClr val="ACC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세부 기능 소개</a:t>
            </a:r>
            <a:endParaRPr lang="ko-KR" altLang="en-US" sz="3200" b="0" dirty="0">
              <a:solidFill>
                <a:srgbClr val="ACC0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400D6-EB64-FA61-D375-48757A89B92A}"/>
              </a:ext>
            </a:extLst>
          </p:cNvPr>
          <p:cNvSpPr txBox="1"/>
          <p:nvPr/>
        </p:nvSpPr>
        <p:spPr>
          <a:xfrm>
            <a:off x="950923" y="1291801"/>
            <a:ext cx="305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(Text to Speech)</a:t>
            </a:r>
            <a:endParaRPr lang="ko-KR" altLang="en-US" sz="24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91A6B-DB8B-07CB-DD88-33AE93525DC9}"/>
              </a:ext>
            </a:extLst>
          </p:cNvPr>
          <p:cNvSpPr txBox="1"/>
          <p:nvPr/>
        </p:nvSpPr>
        <p:spPr>
          <a:xfrm>
            <a:off x="950923" y="2294531"/>
            <a:ext cx="1651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TTS </a:t>
            </a:r>
            <a:r>
              <a:rPr lang="ko-KR" altLang="en-US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란 </a:t>
            </a:r>
            <a:r>
              <a:rPr lang="en-US" altLang="ko-KR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6831CF-2D33-BFD8-6CF3-2AE4A90743B6}"/>
              </a:ext>
            </a:extLst>
          </p:cNvPr>
          <p:cNvSpPr txBox="1"/>
          <p:nvPr/>
        </p:nvSpPr>
        <p:spPr>
          <a:xfrm>
            <a:off x="1058490" y="2822999"/>
            <a:ext cx="978731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TTS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Text Speech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줄임말로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문자를 사람 음성으로 변환해주는 음성 합성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C45237-E0EE-CB52-599D-C26E0DEDCF94}"/>
              </a:ext>
            </a:extLst>
          </p:cNvPr>
          <p:cNvSpPr txBox="1"/>
          <p:nvPr/>
        </p:nvSpPr>
        <p:spPr>
          <a:xfrm>
            <a:off x="950923" y="3504962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rgbClr val="0B254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음성 합성 기술 적용 사례</a:t>
            </a:r>
            <a:endParaRPr lang="en-US" altLang="ko-KR" sz="2400" b="0" dirty="0">
              <a:solidFill>
                <a:srgbClr val="0B2545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3554" name="Picture 2" descr="AI가 사람 목소리 흉내... '음성합성기술(TTS)' 연구하는 IT기업들">
            <a:extLst>
              <a:ext uri="{FF2B5EF4-FFF2-40B4-BE49-F238E27FC236}">
                <a16:creationId xmlns:a16="http://schemas.microsoft.com/office/drawing/2014/main" id="{BF49B7D9-D4DB-201C-1208-1B989426C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72"/>
          <a:stretch/>
        </p:blipFill>
        <p:spPr bwMode="auto">
          <a:xfrm>
            <a:off x="1776694" y="4075628"/>
            <a:ext cx="3922250" cy="201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AI 음성합성 대중화 속도...'사람인지 로봇인지 구분 안 되네' - 전자신문">
            <a:extLst>
              <a:ext uri="{FF2B5EF4-FFF2-40B4-BE49-F238E27FC236}">
                <a16:creationId xmlns:a16="http://schemas.microsoft.com/office/drawing/2014/main" id="{1F208495-3627-D6AE-7A3F-6803E09A12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" t="4435" r="4013" b="10236"/>
          <a:stretch/>
        </p:blipFill>
        <p:spPr bwMode="auto">
          <a:xfrm>
            <a:off x="6522083" y="4075628"/>
            <a:ext cx="3922251" cy="202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E4ACF7-54E2-0882-58CA-AC40F3EC7AE8}"/>
              </a:ext>
            </a:extLst>
          </p:cNvPr>
          <p:cNvSpPr txBox="1"/>
          <p:nvPr/>
        </p:nvSpPr>
        <p:spPr>
          <a:xfrm>
            <a:off x="1699523" y="6217556"/>
            <a:ext cx="4074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네이버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연예인 목소리로 책 읽어주기 서비스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C9A26-2F03-4DBF-FBE7-E7ED491889B8}"/>
              </a:ext>
            </a:extLst>
          </p:cNvPr>
          <p:cNvSpPr txBox="1"/>
          <p:nvPr/>
        </p:nvSpPr>
        <p:spPr>
          <a:xfrm>
            <a:off x="6065226" y="6217556"/>
            <a:ext cx="49302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 KT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故 신해철 목소리를 복원한 라디오 콘텐츠 제작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281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678</Words>
  <Application>Microsoft Office PowerPoint</Application>
  <PresentationFormat>와이드스크린</PresentationFormat>
  <Paragraphs>140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Arial</vt:lpstr>
      <vt:lpstr>Wingdings</vt:lpstr>
      <vt:lpstr>맑은 고딕</vt:lpstr>
      <vt:lpstr>Arial Black</vt:lpstr>
      <vt:lpstr>KoPubWorld돋움체 Medium</vt:lpstr>
      <vt:lpstr>KoPubWorld돋움체 Bold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김지영-치위생과[학생]</dc:creator>
  <cp:lastModifiedBy>김지영-치위생과[학생]</cp:lastModifiedBy>
  <cp:revision>98</cp:revision>
  <dcterms:created xsi:type="dcterms:W3CDTF">2023-01-12T01:45:51Z</dcterms:created>
  <dcterms:modified xsi:type="dcterms:W3CDTF">2023-01-13T01:27:37Z</dcterms:modified>
</cp:coreProperties>
</file>